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6" autoAdjust="0"/>
    <p:restoredTop sz="94660"/>
  </p:normalViewPr>
  <p:slideViewPr>
    <p:cSldViewPr snapToGrid="0">
      <p:cViewPr varScale="1">
        <p:scale>
          <a:sx n="75" d="100"/>
          <a:sy n="75" d="100"/>
        </p:scale>
        <p:origin x="202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ECA9261-9102-4CD8-B995-FC0C8F186BEE}"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EA7A33-05A6-4589-88AB-D4A2C01E129B}" type="slidenum">
              <a:rPr lang="en-US" smtClean="0"/>
              <a:t>‹#›</a:t>
            </a:fld>
            <a:endParaRPr lang="en-US"/>
          </a:p>
        </p:txBody>
      </p:sp>
    </p:spTree>
    <p:extLst>
      <p:ext uri="{BB962C8B-B14F-4D97-AF65-F5344CB8AC3E}">
        <p14:creationId xmlns:p14="http://schemas.microsoft.com/office/powerpoint/2010/main" val="92791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CA9261-9102-4CD8-B995-FC0C8F186BEE}"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EA7A33-05A6-4589-88AB-D4A2C01E129B}" type="slidenum">
              <a:rPr lang="en-US" smtClean="0"/>
              <a:t>‹#›</a:t>
            </a:fld>
            <a:endParaRPr lang="en-US"/>
          </a:p>
        </p:txBody>
      </p:sp>
    </p:spTree>
    <p:extLst>
      <p:ext uri="{BB962C8B-B14F-4D97-AF65-F5344CB8AC3E}">
        <p14:creationId xmlns:p14="http://schemas.microsoft.com/office/powerpoint/2010/main" val="766634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CA9261-9102-4CD8-B995-FC0C8F186BEE}"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EA7A33-05A6-4589-88AB-D4A2C01E129B}" type="slidenum">
              <a:rPr lang="en-US" smtClean="0"/>
              <a:t>‹#›</a:t>
            </a:fld>
            <a:endParaRPr lang="en-US"/>
          </a:p>
        </p:txBody>
      </p:sp>
    </p:spTree>
    <p:extLst>
      <p:ext uri="{BB962C8B-B14F-4D97-AF65-F5344CB8AC3E}">
        <p14:creationId xmlns:p14="http://schemas.microsoft.com/office/powerpoint/2010/main" val="1662779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CA9261-9102-4CD8-B995-FC0C8F186BEE}"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EA7A33-05A6-4589-88AB-D4A2C01E129B}" type="slidenum">
              <a:rPr lang="en-US" smtClean="0"/>
              <a:t>‹#›</a:t>
            </a:fld>
            <a:endParaRPr lang="en-US"/>
          </a:p>
        </p:txBody>
      </p:sp>
    </p:spTree>
    <p:extLst>
      <p:ext uri="{BB962C8B-B14F-4D97-AF65-F5344CB8AC3E}">
        <p14:creationId xmlns:p14="http://schemas.microsoft.com/office/powerpoint/2010/main" val="1330188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CA9261-9102-4CD8-B995-FC0C8F186BEE}"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EA7A33-05A6-4589-88AB-D4A2C01E129B}" type="slidenum">
              <a:rPr lang="en-US" smtClean="0"/>
              <a:t>‹#›</a:t>
            </a:fld>
            <a:endParaRPr lang="en-US"/>
          </a:p>
        </p:txBody>
      </p:sp>
    </p:spTree>
    <p:extLst>
      <p:ext uri="{BB962C8B-B14F-4D97-AF65-F5344CB8AC3E}">
        <p14:creationId xmlns:p14="http://schemas.microsoft.com/office/powerpoint/2010/main" val="1486768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ECA9261-9102-4CD8-B995-FC0C8F186BEE}"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EA7A33-05A6-4589-88AB-D4A2C01E129B}" type="slidenum">
              <a:rPr lang="en-US" smtClean="0"/>
              <a:t>‹#›</a:t>
            </a:fld>
            <a:endParaRPr lang="en-US"/>
          </a:p>
        </p:txBody>
      </p:sp>
    </p:spTree>
    <p:extLst>
      <p:ext uri="{BB962C8B-B14F-4D97-AF65-F5344CB8AC3E}">
        <p14:creationId xmlns:p14="http://schemas.microsoft.com/office/powerpoint/2010/main" val="1350107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ECA9261-9102-4CD8-B995-FC0C8F186BEE}" type="datetimeFigureOut">
              <a:rPr lang="en-US" smtClean="0"/>
              <a:t>4/20/2023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EA7A33-05A6-4589-88AB-D4A2C01E129B}" type="slidenum">
              <a:rPr lang="en-US" smtClean="0"/>
              <a:t>‹#›</a:t>
            </a:fld>
            <a:endParaRPr lang="en-US"/>
          </a:p>
        </p:txBody>
      </p:sp>
    </p:spTree>
    <p:extLst>
      <p:ext uri="{BB962C8B-B14F-4D97-AF65-F5344CB8AC3E}">
        <p14:creationId xmlns:p14="http://schemas.microsoft.com/office/powerpoint/2010/main" val="759355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ECA9261-9102-4CD8-B995-FC0C8F186BEE}" type="datetimeFigureOut">
              <a:rPr lang="en-US" smtClean="0"/>
              <a:t>4/20/2023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EA7A33-05A6-4589-88AB-D4A2C01E129B}" type="slidenum">
              <a:rPr lang="en-US" smtClean="0"/>
              <a:t>‹#›</a:t>
            </a:fld>
            <a:endParaRPr lang="en-US"/>
          </a:p>
        </p:txBody>
      </p:sp>
    </p:spTree>
    <p:extLst>
      <p:ext uri="{BB962C8B-B14F-4D97-AF65-F5344CB8AC3E}">
        <p14:creationId xmlns:p14="http://schemas.microsoft.com/office/powerpoint/2010/main" val="1146646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CA9261-9102-4CD8-B995-FC0C8F186BEE}" type="datetimeFigureOut">
              <a:rPr lang="en-US" smtClean="0"/>
              <a:t>4/20/2023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EA7A33-05A6-4589-88AB-D4A2C01E129B}" type="slidenum">
              <a:rPr lang="en-US" smtClean="0"/>
              <a:t>‹#›</a:t>
            </a:fld>
            <a:endParaRPr lang="en-US"/>
          </a:p>
        </p:txBody>
      </p:sp>
    </p:spTree>
    <p:extLst>
      <p:ext uri="{BB962C8B-B14F-4D97-AF65-F5344CB8AC3E}">
        <p14:creationId xmlns:p14="http://schemas.microsoft.com/office/powerpoint/2010/main" val="2469438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DECA9261-9102-4CD8-B995-FC0C8F186BEE}"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EA7A33-05A6-4589-88AB-D4A2C01E129B}" type="slidenum">
              <a:rPr lang="en-US" smtClean="0"/>
              <a:t>‹#›</a:t>
            </a:fld>
            <a:endParaRPr lang="en-US"/>
          </a:p>
        </p:txBody>
      </p:sp>
    </p:spTree>
    <p:extLst>
      <p:ext uri="{BB962C8B-B14F-4D97-AF65-F5344CB8AC3E}">
        <p14:creationId xmlns:p14="http://schemas.microsoft.com/office/powerpoint/2010/main" val="2953024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DECA9261-9102-4CD8-B995-FC0C8F186BEE}"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EA7A33-05A6-4589-88AB-D4A2C01E129B}" type="slidenum">
              <a:rPr lang="en-US" smtClean="0"/>
              <a:t>‹#›</a:t>
            </a:fld>
            <a:endParaRPr lang="en-US"/>
          </a:p>
        </p:txBody>
      </p:sp>
    </p:spTree>
    <p:extLst>
      <p:ext uri="{BB962C8B-B14F-4D97-AF65-F5344CB8AC3E}">
        <p14:creationId xmlns:p14="http://schemas.microsoft.com/office/powerpoint/2010/main" val="2628214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DECA9261-9102-4CD8-B995-FC0C8F186BEE}" type="datetimeFigureOut">
              <a:rPr lang="en-US" smtClean="0"/>
              <a:t>4/20/2023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A4EA7A33-05A6-4589-88AB-D4A2C01E129B}" type="slidenum">
              <a:rPr lang="en-US" smtClean="0"/>
              <a:t>‹#›</a:t>
            </a:fld>
            <a:endParaRPr lang="en-US"/>
          </a:p>
        </p:txBody>
      </p:sp>
    </p:spTree>
    <p:extLst>
      <p:ext uri="{BB962C8B-B14F-4D97-AF65-F5344CB8AC3E}">
        <p14:creationId xmlns:p14="http://schemas.microsoft.com/office/powerpoint/2010/main" val="12562379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on&#10;&#10;Description automatically generated">
            <a:extLst>
              <a:ext uri="{FF2B5EF4-FFF2-40B4-BE49-F238E27FC236}">
                <a16:creationId xmlns:a16="http://schemas.microsoft.com/office/drawing/2014/main" id="{99C8825F-9293-A9C1-2E1D-F1874D232A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5471" y="9073035"/>
            <a:ext cx="842780" cy="780648"/>
          </a:xfrm>
          <a:prstGeom prst="rect">
            <a:avLst/>
          </a:prstGeom>
        </p:spPr>
      </p:pic>
      <p:pic>
        <p:nvPicPr>
          <p:cNvPr id="5" name="Picture 4" descr="Text, email&#10;&#10;Description automatically generated">
            <a:extLst>
              <a:ext uri="{FF2B5EF4-FFF2-40B4-BE49-F238E27FC236}">
                <a16:creationId xmlns:a16="http://schemas.microsoft.com/office/drawing/2014/main" id="{6F483167-E523-3AE9-C86B-68A9DD12E8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1204722"/>
          </a:xfrm>
          <a:prstGeom prst="rect">
            <a:avLst/>
          </a:prstGeom>
        </p:spPr>
      </p:pic>
      <p:sp>
        <p:nvSpPr>
          <p:cNvPr id="6" name="TextBox 5">
            <a:extLst>
              <a:ext uri="{FF2B5EF4-FFF2-40B4-BE49-F238E27FC236}">
                <a16:creationId xmlns:a16="http://schemas.microsoft.com/office/drawing/2014/main" id="{03C6A9DD-8E8B-F195-5687-072302A16E97}"/>
              </a:ext>
            </a:extLst>
          </p:cNvPr>
          <p:cNvSpPr txBox="1"/>
          <p:nvPr/>
        </p:nvSpPr>
        <p:spPr>
          <a:xfrm>
            <a:off x="698500" y="2057400"/>
            <a:ext cx="6388100" cy="6340197"/>
          </a:xfrm>
          <a:prstGeom prst="rect">
            <a:avLst/>
          </a:prstGeom>
          <a:noFill/>
        </p:spPr>
        <p:txBody>
          <a:bodyPr wrap="square" rtlCol="0">
            <a:spAutoFit/>
          </a:bodyPr>
          <a:lstStyle/>
          <a:p>
            <a:pPr algn="l"/>
            <a:r>
              <a:rPr lang="en-US" sz="1400" b="0" i="0" dirty="0">
                <a:solidFill>
                  <a:srgbClr val="374151"/>
                </a:solidFill>
                <a:effectLst/>
                <a:latin typeface="Times New Roman" panose="02020603050405020304" pitchFamily="18" charset="0"/>
                <a:cs typeface="Times New Roman" panose="02020603050405020304" pitchFamily="18" charset="0"/>
              </a:rPr>
              <a:t>Choosing a major can be a challenging decision, but there are several strategies you can use to help you pick the right major for you:</a:t>
            </a:r>
          </a:p>
          <a:p>
            <a:pPr algn="l"/>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Assess your interests: </a:t>
            </a:r>
            <a:r>
              <a:rPr lang="en-US" sz="1400" b="0" i="0" dirty="0">
                <a:solidFill>
                  <a:srgbClr val="374151"/>
                </a:solidFill>
                <a:effectLst/>
                <a:latin typeface="Times New Roman" panose="02020603050405020304" pitchFamily="18" charset="0"/>
                <a:cs typeface="Times New Roman" panose="02020603050405020304" pitchFamily="18" charset="0"/>
              </a:rPr>
              <a:t>Think about the subjects and topics that interest you the most. Consider what you enjoy learning about and what you're passionate about.</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Consider your skills and strengths: </a:t>
            </a:r>
            <a:r>
              <a:rPr lang="en-US" sz="1400" b="0" i="0" dirty="0">
                <a:solidFill>
                  <a:srgbClr val="374151"/>
                </a:solidFill>
                <a:effectLst/>
                <a:latin typeface="Times New Roman" panose="02020603050405020304" pitchFamily="18" charset="0"/>
                <a:cs typeface="Times New Roman" panose="02020603050405020304" pitchFamily="18" charset="0"/>
              </a:rPr>
              <a:t>Think about your skills and strengths and how they might relate to different majors. Consider what you're good at and what comes naturally to you.</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Explore potential careers: </a:t>
            </a:r>
            <a:r>
              <a:rPr lang="en-US" sz="1400" b="0" i="0" dirty="0">
                <a:solidFill>
                  <a:srgbClr val="374151"/>
                </a:solidFill>
                <a:effectLst/>
                <a:latin typeface="Times New Roman" panose="02020603050405020304" pitchFamily="18" charset="0"/>
                <a:cs typeface="Times New Roman" panose="02020603050405020304" pitchFamily="18" charset="0"/>
              </a:rPr>
              <a:t>Research potential careers related to different majors to see what types of jobs are available and what the job market is like.</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Talk to advisors and professors: </a:t>
            </a:r>
            <a:r>
              <a:rPr lang="en-US" sz="1400" b="0" i="0" dirty="0">
                <a:solidFill>
                  <a:srgbClr val="374151"/>
                </a:solidFill>
                <a:effectLst/>
                <a:latin typeface="Times New Roman" panose="02020603050405020304" pitchFamily="18" charset="0"/>
                <a:cs typeface="Times New Roman" panose="02020603050405020304" pitchFamily="18" charset="0"/>
              </a:rPr>
              <a:t>Meet with academic advisors and professors in different departments to learn more about the major and what types of careers graduates pursue. </a:t>
            </a:r>
            <a:r>
              <a:rPr lang="en-US" sz="1400" dirty="0">
                <a:solidFill>
                  <a:srgbClr val="374151"/>
                </a:solidFill>
                <a:latin typeface="Times New Roman" panose="02020603050405020304" pitchFamily="18" charset="0"/>
                <a:cs typeface="Times New Roman" panose="02020603050405020304" pitchFamily="18" charset="0"/>
              </a:rPr>
              <a:t>Peers in the major will also be able to provide advice. </a:t>
            </a: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Take introductory courses: </a:t>
            </a:r>
            <a:r>
              <a:rPr lang="en-US" sz="1400" b="0" i="0" dirty="0">
                <a:solidFill>
                  <a:srgbClr val="374151"/>
                </a:solidFill>
                <a:effectLst/>
                <a:latin typeface="Times New Roman" panose="02020603050405020304" pitchFamily="18" charset="0"/>
                <a:cs typeface="Times New Roman" panose="02020603050405020304" pitchFamily="18" charset="0"/>
              </a:rPr>
              <a:t>Take introductory courses in different majors to get a sense of what the major is like and whether it's a good fit for you.</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Consider your goals: </a:t>
            </a:r>
            <a:r>
              <a:rPr lang="en-US" sz="1400" b="0" i="0" dirty="0">
                <a:solidFill>
                  <a:srgbClr val="374151"/>
                </a:solidFill>
                <a:effectLst/>
                <a:latin typeface="Times New Roman" panose="02020603050405020304" pitchFamily="18" charset="0"/>
                <a:cs typeface="Times New Roman" panose="02020603050405020304" pitchFamily="18" charset="0"/>
              </a:rPr>
              <a:t>Think about your long-term goals and how your major can help you achieve them. Consider what you want to do after graduation and what skills and knowledge you'll need to succeed.</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r>
              <a:rPr lang="en-US" sz="1400" b="0" i="0" dirty="0">
                <a:solidFill>
                  <a:srgbClr val="374151"/>
                </a:solidFill>
                <a:effectLst/>
                <a:latin typeface="Times New Roman" panose="02020603050405020304" pitchFamily="18" charset="0"/>
                <a:cs typeface="Times New Roman" panose="02020603050405020304" pitchFamily="18" charset="0"/>
              </a:rPr>
              <a:t>Remember, choosing a major is a personal decision, and there's no one-size-fits-all approach. Take your time, do your research, and make an informed decision based on your interests, skills, and goals. It's also important to remember that your major doesn't necessarily determine your career path, and many people end up in careers that are unrelated to their major.</a:t>
            </a:r>
          </a:p>
        </p:txBody>
      </p:sp>
      <p:sp>
        <p:nvSpPr>
          <p:cNvPr id="7" name="TextBox 6">
            <a:extLst>
              <a:ext uri="{FF2B5EF4-FFF2-40B4-BE49-F238E27FC236}">
                <a16:creationId xmlns:a16="http://schemas.microsoft.com/office/drawing/2014/main" id="{4AF40413-4833-B326-DB0C-5364AFA95D03}"/>
              </a:ext>
            </a:extLst>
          </p:cNvPr>
          <p:cNvSpPr txBox="1"/>
          <p:nvPr/>
        </p:nvSpPr>
        <p:spPr>
          <a:xfrm>
            <a:off x="725849" y="1381962"/>
            <a:ext cx="6360751" cy="461665"/>
          </a:xfrm>
          <a:prstGeom prst="rect">
            <a:avLst/>
          </a:prstGeom>
          <a:noFill/>
        </p:spPr>
        <p:txBody>
          <a:bodyPr wrap="square" rtlCol="0">
            <a:spAutoFit/>
          </a:bodyPr>
          <a:lstStyle/>
          <a:p>
            <a:pPr algn="ctr"/>
            <a:r>
              <a:rPr lang="en-US" sz="2400" b="1" i="0" dirty="0">
                <a:solidFill>
                  <a:srgbClr val="343541"/>
                </a:solidFill>
                <a:effectLst/>
                <a:latin typeface="Times New Roman" panose="02020603050405020304" pitchFamily="18" charset="0"/>
                <a:cs typeface="Times New Roman" panose="02020603050405020304" pitchFamily="18" charset="0"/>
              </a:rPr>
              <a:t>How to Pick a </a:t>
            </a:r>
            <a:r>
              <a:rPr lang="en-US" sz="2400" b="1" dirty="0">
                <a:solidFill>
                  <a:srgbClr val="343541"/>
                </a:solidFill>
                <a:latin typeface="Times New Roman" panose="02020603050405020304" pitchFamily="18" charset="0"/>
                <a:cs typeface="Times New Roman" panose="02020603050405020304" pitchFamily="18" charset="0"/>
              </a:rPr>
              <a:t>M</a:t>
            </a:r>
            <a:r>
              <a:rPr lang="en-US" sz="2400" b="1" i="0" dirty="0">
                <a:solidFill>
                  <a:srgbClr val="343541"/>
                </a:solidFill>
                <a:effectLst/>
                <a:latin typeface="Times New Roman" panose="02020603050405020304" pitchFamily="18" charset="0"/>
                <a:cs typeface="Times New Roman" panose="02020603050405020304" pitchFamily="18" charset="0"/>
              </a:rPr>
              <a:t>ajor in College</a:t>
            </a:r>
            <a:endParaRPr lang="en-US" sz="2200" b="1" dirty="0">
              <a:solidFill>
                <a:srgbClr val="FF0000"/>
              </a:solidFill>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61D2B0B4-5AE1-A17F-9182-49E19B2B052C}"/>
              </a:ext>
            </a:extLst>
          </p:cNvPr>
          <p:cNvSpPr>
            <a:spLocks noChangeArrowheads="1"/>
          </p:cNvSpPr>
          <p:nvPr/>
        </p:nvSpPr>
        <p:spPr bwMode="auto">
          <a:xfrm>
            <a:off x="0" y="0"/>
            <a:ext cx="3243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how do you build credit</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rgbClr val="343541"/>
                </a:solidFill>
                <a:effectLst/>
                <a:latin typeface="Söhne"/>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0908862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0</TotalTime>
  <Words>303</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Söhne</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Gibson</dc:creator>
  <cp:lastModifiedBy>Katie Gibson</cp:lastModifiedBy>
  <cp:revision>1</cp:revision>
  <dcterms:created xsi:type="dcterms:W3CDTF">2023-04-21T02:19:07Z</dcterms:created>
  <dcterms:modified xsi:type="dcterms:W3CDTF">2023-04-21T02:19:25Z</dcterms:modified>
</cp:coreProperties>
</file>