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7"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96" autoAdjust="0"/>
    <p:restoredTop sz="94660"/>
  </p:normalViewPr>
  <p:slideViewPr>
    <p:cSldViewPr snapToGrid="0">
      <p:cViewPr varScale="1">
        <p:scale>
          <a:sx n="75" d="100"/>
          <a:sy n="75" d="100"/>
        </p:scale>
        <p:origin x="202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270B08F-402D-492F-8B2C-E7B8DBF08E0C}"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FE86D-7D5B-4DBB-99D4-250890F88ECF}" type="slidenum">
              <a:rPr lang="en-US" smtClean="0"/>
              <a:t>‹#›</a:t>
            </a:fld>
            <a:endParaRPr lang="en-US"/>
          </a:p>
        </p:txBody>
      </p:sp>
    </p:spTree>
    <p:extLst>
      <p:ext uri="{BB962C8B-B14F-4D97-AF65-F5344CB8AC3E}">
        <p14:creationId xmlns:p14="http://schemas.microsoft.com/office/powerpoint/2010/main" val="5626554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70B08F-402D-492F-8B2C-E7B8DBF08E0C}"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FE86D-7D5B-4DBB-99D4-250890F88ECF}" type="slidenum">
              <a:rPr lang="en-US" smtClean="0"/>
              <a:t>‹#›</a:t>
            </a:fld>
            <a:endParaRPr lang="en-US"/>
          </a:p>
        </p:txBody>
      </p:sp>
    </p:spTree>
    <p:extLst>
      <p:ext uri="{BB962C8B-B14F-4D97-AF65-F5344CB8AC3E}">
        <p14:creationId xmlns:p14="http://schemas.microsoft.com/office/powerpoint/2010/main" val="30254384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70B08F-402D-492F-8B2C-E7B8DBF08E0C}"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FE86D-7D5B-4DBB-99D4-250890F88ECF}" type="slidenum">
              <a:rPr lang="en-US" smtClean="0"/>
              <a:t>‹#›</a:t>
            </a:fld>
            <a:endParaRPr lang="en-US"/>
          </a:p>
        </p:txBody>
      </p:sp>
    </p:spTree>
    <p:extLst>
      <p:ext uri="{BB962C8B-B14F-4D97-AF65-F5344CB8AC3E}">
        <p14:creationId xmlns:p14="http://schemas.microsoft.com/office/powerpoint/2010/main" val="554025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70B08F-402D-492F-8B2C-E7B8DBF08E0C}"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FE86D-7D5B-4DBB-99D4-250890F88ECF}" type="slidenum">
              <a:rPr lang="en-US" smtClean="0"/>
              <a:t>‹#›</a:t>
            </a:fld>
            <a:endParaRPr lang="en-US"/>
          </a:p>
        </p:txBody>
      </p:sp>
    </p:spTree>
    <p:extLst>
      <p:ext uri="{BB962C8B-B14F-4D97-AF65-F5344CB8AC3E}">
        <p14:creationId xmlns:p14="http://schemas.microsoft.com/office/powerpoint/2010/main" val="21301375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270B08F-402D-492F-8B2C-E7B8DBF08E0C}"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FE86D-7D5B-4DBB-99D4-250890F88ECF}" type="slidenum">
              <a:rPr lang="en-US" smtClean="0"/>
              <a:t>‹#›</a:t>
            </a:fld>
            <a:endParaRPr lang="en-US"/>
          </a:p>
        </p:txBody>
      </p:sp>
    </p:spTree>
    <p:extLst>
      <p:ext uri="{BB962C8B-B14F-4D97-AF65-F5344CB8AC3E}">
        <p14:creationId xmlns:p14="http://schemas.microsoft.com/office/powerpoint/2010/main" val="22551544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270B08F-402D-492F-8B2C-E7B8DBF08E0C}" type="datetimeFigureOut">
              <a:rPr lang="en-US" smtClean="0"/>
              <a:t>4/20/2023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0FE86D-7D5B-4DBB-99D4-250890F88ECF}" type="slidenum">
              <a:rPr lang="en-US" smtClean="0"/>
              <a:t>‹#›</a:t>
            </a:fld>
            <a:endParaRPr lang="en-US"/>
          </a:p>
        </p:txBody>
      </p:sp>
    </p:spTree>
    <p:extLst>
      <p:ext uri="{BB962C8B-B14F-4D97-AF65-F5344CB8AC3E}">
        <p14:creationId xmlns:p14="http://schemas.microsoft.com/office/powerpoint/2010/main" val="1403532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270B08F-402D-492F-8B2C-E7B8DBF08E0C}" type="datetimeFigureOut">
              <a:rPr lang="en-US" smtClean="0"/>
              <a:t>4/20/2023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0FE86D-7D5B-4DBB-99D4-250890F88ECF}" type="slidenum">
              <a:rPr lang="en-US" smtClean="0"/>
              <a:t>‹#›</a:t>
            </a:fld>
            <a:endParaRPr lang="en-US"/>
          </a:p>
        </p:txBody>
      </p:sp>
    </p:spTree>
    <p:extLst>
      <p:ext uri="{BB962C8B-B14F-4D97-AF65-F5344CB8AC3E}">
        <p14:creationId xmlns:p14="http://schemas.microsoft.com/office/powerpoint/2010/main" val="1620004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270B08F-402D-492F-8B2C-E7B8DBF08E0C}" type="datetimeFigureOut">
              <a:rPr lang="en-US" smtClean="0"/>
              <a:t>4/20/2023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0FE86D-7D5B-4DBB-99D4-250890F88ECF}" type="slidenum">
              <a:rPr lang="en-US" smtClean="0"/>
              <a:t>‹#›</a:t>
            </a:fld>
            <a:endParaRPr lang="en-US"/>
          </a:p>
        </p:txBody>
      </p:sp>
    </p:spTree>
    <p:extLst>
      <p:ext uri="{BB962C8B-B14F-4D97-AF65-F5344CB8AC3E}">
        <p14:creationId xmlns:p14="http://schemas.microsoft.com/office/powerpoint/2010/main" val="586000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70B08F-402D-492F-8B2C-E7B8DBF08E0C}" type="datetimeFigureOut">
              <a:rPr lang="en-US" smtClean="0"/>
              <a:t>4/20/2023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0FE86D-7D5B-4DBB-99D4-250890F88ECF}" type="slidenum">
              <a:rPr lang="en-US" smtClean="0"/>
              <a:t>‹#›</a:t>
            </a:fld>
            <a:endParaRPr lang="en-US"/>
          </a:p>
        </p:txBody>
      </p:sp>
    </p:spTree>
    <p:extLst>
      <p:ext uri="{BB962C8B-B14F-4D97-AF65-F5344CB8AC3E}">
        <p14:creationId xmlns:p14="http://schemas.microsoft.com/office/powerpoint/2010/main" val="29552533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2270B08F-402D-492F-8B2C-E7B8DBF08E0C}" type="datetimeFigureOut">
              <a:rPr lang="en-US" smtClean="0"/>
              <a:t>4/20/2023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0FE86D-7D5B-4DBB-99D4-250890F88ECF}" type="slidenum">
              <a:rPr lang="en-US" smtClean="0"/>
              <a:t>‹#›</a:t>
            </a:fld>
            <a:endParaRPr lang="en-US"/>
          </a:p>
        </p:txBody>
      </p:sp>
    </p:spTree>
    <p:extLst>
      <p:ext uri="{BB962C8B-B14F-4D97-AF65-F5344CB8AC3E}">
        <p14:creationId xmlns:p14="http://schemas.microsoft.com/office/powerpoint/2010/main" val="3788748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2270B08F-402D-492F-8B2C-E7B8DBF08E0C}" type="datetimeFigureOut">
              <a:rPr lang="en-US" smtClean="0"/>
              <a:t>4/20/2023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0FE86D-7D5B-4DBB-99D4-250890F88ECF}" type="slidenum">
              <a:rPr lang="en-US" smtClean="0"/>
              <a:t>‹#›</a:t>
            </a:fld>
            <a:endParaRPr lang="en-US"/>
          </a:p>
        </p:txBody>
      </p:sp>
    </p:spTree>
    <p:extLst>
      <p:ext uri="{BB962C8B-B14F-4D97-AF65-F5344CB8AC3E}">
        <p14:creationId xmlns:p14="http://schemas.microsoft.com/office/powerpoint/2010/main" val="3778937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2270B08F-402D-492F-8B2C-E7B8DBF08E0C}" type="datetimeFigureOut">
              <a:rPr lang="en-US" smtClean="0"/>
              <a:t>4/20/2023</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930FE86D-7D5B-4DBB-99D4-250890F88ECF}" type="slidenum">
              <a:rPr lang="en-US" smtClean="0"/>
              <a:t>‹#›</a:t>
            </a:fld>
            <a:endParaRPr lang="en-US"/>
          </a:p>
        </p:txBody>
      </p:sp>
    </p:spTree>
    <p:extLst>
      <p:ext uri="{BB962C8B-B14F-4D97-AF65-F5344CB8AC3E}">
        <p14:creationId xmlns:p14="http://schemas.microsoft.com/office/powerpoint/2010/main" val="36371073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con&#10;&#10;Description automatically generated">
            <a:extLst>
              <a:ext uri="{FF2B5EF4-FFF2-40B4-BE49-F238E27FC236}">
                <a16:creationId xmlns:a16="http://schemas.microsoft.com/office/drawing/2014/main" id="{99C8825F-9293-A9C1-2E1D-F1874D232A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45471" y="9073035"/>
            <a:ext cx="842780" cy="780648"/>
          </a:xfrm>
          <a:prstGeom prst="rect">
            <a:avLst/>
          </a:prstGeom>
        </p:spPr>
      </p:pic>
      <p:pic>
        <p:nvPicPr>
          <p:cNvPr id="5" name="Picture 4" descr="Text, email&#10;&#10;Description automatically generated">
            <a:extLst>
              <a:ext uri="{FF2B5EF4-FFF2-40B4-BE49-F238E27FC236}">
                <a16:creationId xmlns:a16="http://schemas.microsoft.com/office/drawing/2014/main" id="{6F483167-E523-3AE9-C86B-68A9DD12E8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7772400" cy="1204722"/>
          </a:xfrm>
          <a:prstGeom prst="rect">
            <a:avLst/>
          </a:prstGeom>
        </p:spPr>
      </p:pic>
      <p:sp>
        <p:nvSpPr>
          <p:cNvPr id="6" name="TextBox 5">
            <a:extLst>
              <a:ext uri="{FF2B5EF4-FFF2-40B4-BE49-F238E27FC236}">
                <a16:creationId xmlns:a16="http://schemas.microsoft.com/office/drawing/2014/main" id="{03C6A9DD-8E8B-F195-5687-072302A16E97}"/>
              </a:ext>
            </a:extLst>
          </p:cNvPr>
          <p:cNvSpPr txBox="1"/>
          <p:nvPr/>
        </p:nvSpPr>
        <p:spPr>
          <a:xfrm>
            <a:off x="698500" y="2057400"/>
            <a:ext cx="6388100" cy="6986528"/>
          </a:xfrm>
          <a:prstGeom prst="rect">
            <a:avLst/>
          </a:prstGeom>
          <a:noFill/>
        </p:spPr>
        <p:txBody>
          <a:bodyPr wrap="square" rtlCol="0">
            <a:spAutoFit/>
          </a:bodyPr>
          <a:lstStyle/>
          <a:p>
            <a:pPr algn="l"/>
            <a:r>
              <a:rPr lang="en-US" sz="1400" b="0" i="0" dirty="0">
                <a:solidFill>
                  <a:srgbClr val="374151"/>
                </a:solidFill>
                <a:effectLst/>
                <a:latin typeface="Times New Roman" panose="02020603050405020304" pitchFamily="18" charset="0"/>
                <a:cs typeface="Times New Roman" panose="02020603050405020304" pitchFamily="18" charset="0"/>
              </a:rPr>
              <a:t>There are many resources available on college campuses to help students succeed academically, professionally, and personally. Here are some of the most common resources:</a:t>
            </a:r>
          </a:p>
          <a:p>
            <a:pPr algn="l"/>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Academic advising</a:t>
            </a:r>
            <a:r>
              <a:rPr lang="en-US" sz="1400" b="0" i="0" dirty="0">
                <a:solidFill>
                  <a:srgbClr val="374151"/>
                </a:solidFill>
                <a:effectLst/>
                <a:latin typeface="Times New Roman" panose="02020603050405020304" pitchFamily="18" charset="0"/>
                <a:cs typeface="Times New Roman" panose="02020603050405020304" pitchFamily="18" charset="0"/>
              </a:rPr>
              <a:t>: Academic advisors can help you choose classes, plan your course of study, and navigate academic policies and procedures.</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Tutoring</a:t>
            </a:r>
            <a:r>
              <a:rPr lang="en-US" sz="1400" b="0" i="0" dirty="0">
                <a:solidFill>
                  <a:srgbClr val="374151"/>
                </a:solidFill>
                <a:effectLst/>
                <a:latin typeface="Times New Roman" panose="02020603050405020304" pitchFamily="18" charset="0"/>
                <a:cs typeface="Times New Roman" panose="02020603050405020304" pitchFamily="18" charset="0"/>
              </a:rPr>
              <a:t>: Many colleges offer free tutoring services to help students who are struggling with specific subjects.</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Writing center: </a:t>
            </a:r>
            <a:r>
              <a:rPr lang="en-US" sz="1400" b="0" i="0" dirty="0">
                <a:solidFill>
                  <a:srgbClr val="374151"/>
                </a:solidFill>
                <a:effectLst/>
                <a:latin typeface="Times New Roman" panose="02020603050405020304" pitchFamily="18" charset="0"/>
                <a:cs typeface="Times New Roman" panose="02020603050405020304" pitchFamily="18" charset="0"/>
              </a:rPr>
              <a:t>Writing centers can help you improve your writing skills and offer feedback on papers and other assignments.</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Career services: </a:t>
            </a:r>
            <a:r>
              <a:rPr lang="en-US" sz="1400" b="0" i="0" dirty="0">
                <a:solidFill>
                  <a:srgbClr val="374151"/>
                </a:solidFill>
                <a:effectLst/>
                <a:latin typeface="Times New Roman" panose="02020603050405020304" pitchFamily="18" charset="0"/>
                <a:cs typeface="Times New Roman" panose="02020603050405020304" pitchFamily="18" charset="0"/>
              </a:rPr>
              <a:t>Career services can help you with job searches, resume and cover letter writing, interview preparation, and networking.</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Counseling and mental health services: </a:t>
            </a:r>
            <a:r>
              <a:rPr lang="en-US" sz="1400" b="0" i="0" dirty="0">
                <a:solidFill>
                  <a:srgbClr val="374151"/>
                </a:solidFill>
                <a:effectLst/>
                <a:latin typeface="Times New Roman" panose="02020603050405020304" pitchFamily="18" charset="0"/>
                <a:cs typeface="Times New Roman" panose="02020603050405020304" pitchFamily="18" charset="0"/>
              </a:rPr>
              <a:t>College can be a challenging time, and counseling and mental health services can provide support and guidance to help you navigate personal and emotional issues.</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Financial aid</a:t>
            </a:r>
            <a:r>
              <a:rPr lang="en-US" sz="1400" b="0" i="0" dirty="0">
                <a:solidFill>
                  <a:srgbClr val="374151"/>
                </a:solidFill>
                <a:effectLst/>
                <a:latin typeface="Times New Roman" panose="02020603050405020304" pitchFamily="18" charset="0"/>
                <a:cs typeface="Times New Roman" panose="02020603050405020304" pitchFamily="18" charset="0"/>
              </a:rPr>
              <a:t>: Financial aid offices can help you navigate the financial aid process and find scholarships, grants, and loans to help pay for college.</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Library: </a:t>
            </a:r>
            <a:r>
              <a:rPr lang="en-US" sz="1400" b="0" i="0" dirty="0">
                <a:solidFill>
                  <a:srgbClr val="374151"/>
                </a:solidFill>
                <a:effectLst/>
                <a:latin typeface="Times New Roman" panose="02020603050405020304" pitchFamily="18" charset="0"/>
                <a:cs typeface="Times New Roman" panose="02020603050405020304" pitchFamily="18" charset="0"/>
              </a:rPr>
              <a:t>College libraries offer resources such as textbooks, research materials, and online databases to help with coursework and research.</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Clubs and organizations</a:t>
            </a:r>
            <a:r>
              <a:rPr lang="en-US" sz="1400" b="0" i="0" dirty="0">
                <a:solidFill>
                  <a:srgbClr val="374151"/>
                </a:solidFill>
                <a:effectLst/>
                <a:latin typeface="Times New Roman" panose="02020603050405020304" pitchFamily="18" charset="0"/>
                <a:cs typeface="Times New Roman" panose="02020603050405020304" pitchFamily="18" charset="0"/>
              </a:rPr>
              <a:t>: Joining a club or organization related to your interests can help you meet new people, develop new skills, and build your network.</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r>
              <a:rPr lang="en-US" sz="1400" b="0" i="0" dirty="0">
                <a:solidFill>
                  <a:srgbClr val="374151"/>
                </a:solidFill>
                <a:effectLst/>
                <a:latin typeface="Times New Roman" panose="02020603050405020304" pitchFamily="18" charset="0"/>
                <a:cs typeface="Times New Roman" panose="02020603050405020304" pitchFamily="18" charset="0"/>
              </a:rPr>
              <a:t>Remember, taking advantage of these resources can help you succeed in college and beyond. Don't be afraid to seek help when you need it, and make use of the resources available to you.</a:t>
            </a:r>
          </a:p>
        </p:txBody>
      </p:sp>
      <p:sp>
        <p:nvSpPr>
          <p:cNvPr id="7" name="TextBox 6">
            <a:extLst>
              <a:ext uri="{FF2B5EF4-FFF2-40B4-BE49-F238E27FC236}">
                <a16:creationId xmlns:a16="http://schemas.microsoft.com/office/drawing/2014/main" id="{4AF40413-4833-B326-DB0C-5364AFA95D03}"/>
              </a:ext>
            </a:extLst>
          </p:cNvPr>
          <p:cNvSpPr txBox="1"/>
          <p:nvPr/>
        </p:nvSpPr>
        <p:spPr>
          <a:xfrm>
            <a:off x="725849" y="1381962"/>
            <a:ext cx="6360751" cy="461665"/>
          </a:xfrm>
          <a:prstGeom prst="rect">
            <a:avLst/>
          </a:prstGeom>
          <a:noFill/>
        </p:spPr>
        <p:txBody>
          <a:bodyPr wrap="square" rtlCol="0">
            <a:spAutoFit/>
          </a:bodyPr>
          <a:lstStyle/>
          <a:p>
            <a:pPr algn="ctr"/>
            <a:r>
              <a:rPr lang="en-US" sz="2400" b="1" dirty="0">
                <a:solidFill>
                  <a:srgbClr val="343541"/>
                </a:solidFill>
                <a:latin typeface="Times New Roman" panose="02020603050405020304" pitchFamily="18" charset="0"/>
                <a:cs typeface="Times New Roman" panose="02020603050405020304" pitchFamily="18" charset="0"/>
              </a:rPr>
              <a:t>Resources to be Successful in College</a:t>
            </a:r>
            <a:endParaRPr lang="en-US" sz="2200" b="1" dirty="0">
              <a:solidFill>
                <a:srgbClr val="FF0000"/>
              </a:solidFill>
              <a:latin typeface="Times New Roman" panose="02020603050405020304" pitchFamily="18" charset="0"/>
              <a:cs typeface="Times New Roman" panose="02020603050405020304" pitchFamily="18" charset="0"/>
            </a:endParaRPr>
          </a:p>
        </p:txBody>
      </p:sp>
      <p:sp>
        <p:nvSpPr>
          <p:cNvPr id="2" name="Rectangle 1">
            <a:extLst>
              <a:ext uri="{FF2B5EF4-FFF2-40B4-BE49-F238E27FC236}">
                <a16:creationId xmlns:a16="http://schemas.microsoft.com/office/drawing/2014/main" id="{61D2B0B4-5AE1-A17F-9182-49E19B2B052C}"/>
              </a:ext>
            </a:extLst>
          </p:cNvPr>
          <p:cNvSpPr>
            <a:spLocks noChangeArrowheads="1"/>
          </p:cNvSpPr>
          <p:nvPr/>
        </p:nvSpPr>
        <p:spPr bwMode="auto">
          <a:xfrm>
            <a:off x="0" y="0"/>
            <a:ext cx="32432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rPr>
              <a:t>how do you build credit</a:t>
            </a: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200" b="0" i="0" u="none" strike="noStrike" cap="none" normalizeH="0" baseline="0">
                <a:ln>
                  <a:noFill/>
                </a:ln>
                <a:solidFill>
                  <a:srgbClr val="343541"/>
                </a:solidFill>
                <a:effectLst/>
                <a:latin typeface="Söhne"/>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0180165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0</TotalTime>
  <Words>277</Words>
  <Application>Microsoft Office PowerPoint</Application>
  <PresentationFormat>Custom</PresentationFormat>
  <Paragraphs>22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Söhne</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Katie Gibson</dc:creator>
  <cp:lastModifiedBy>Katie Gibson</cp:lastModifiedBy>
  <cp:revision>1</cp:revision>
  <dcterms:created xsi:type="dcterms:W3CDTF">2023-04-21T02:19:39Z</dcterms:created>
  <dcterms:modified xsi:type="dcterms:W3CDTF">2023-04-21T02:19:59Z</dcterms:modified>
</cp:coreProperties>
</file>